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91" r:id="rId5"/>
    <p:sldId id="257" r:id="rId6"/>
    <p:sldId id="263" r:id="rId7"/>
    <p:sldId id="281" r:id="rId8"/>
    <p:sldId id="282" r:id="rId9"/>
    <p:sldId id="278" r:id="rId10"/>
    <p:sldId id="258" r:id="rId11"/>
    <p:sldId id="259" r:id="rId12"/>
    <p:sldId id="298" r:id="rId13"/>
    <p:sldId id="260" r:id="rId14"/>
    <p:sldId id="261" r:id="rId15"/>
    <p:sldId id="276" r:id="rId16"/>
    <p:sldId id="285" r:id="rId17"/>
    <p:sldId id="262" r:id="rId18"/>
    <p:sldId id="277" r:id="rId19"/>
    <p:sldId id="264" r:id="rId20"/>
    <p:sldId id="284" r:id="rId21"/>
    <p:sldId id="265" r:id="rId22"/>
    <p:sldId id="266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92" r:id="rId31"/>
    <p:sldId id="286" r:id="rId32"/>
    <p:sldId id="288" r:id="rId33"/>
    <p:sldId id="287" r:id="rId34"/>
    <p:sldId id="294" r:id="rId35"/>
    <p:sldId id="295" r:id="rId36"/>
    <p:sldId id="296" r:id="rId37"/>
    <p:sldId id="267" r:id="rId38"/>
    <p:sldId id="297" r:id="rId39"/>
    <p:sldId id="293" r:id="rId40"/>
    <p:sldId id="283" r:id="rId4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90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9B29-D399-427A-BE7D-E332B4BFD40F}" type="datetimeFigureOut">
              <a:rPr lang="pl-PL" smtClean="0"/>
              <a:t>2020-01-03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B19-95AE-43FC-9D7D-023066927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80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9B29-D399-427A-BE7D-E332B4BFD40F}" type="datetimeFigureOut">
              <a:rPr lang="pl-PL" smtClean="0"/>
              <a:t>2020-01-03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B19-95AE-43FC-9D7D-023066927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036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9B29-D399-427A-BE7D-E332B4BFD40F}" type="datetimeFigureOut">
              <a:rPr lang="pl-PL" smtClean="0"/>
              <a:t>2020-01-03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B19-95AE-43FC-9D7D-023066927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630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9B29-D399-427A-BE7D-E332B4BFD40F}" type="datetimeFigureOut">
              <a:rPr lang="pl-PL" smtClean="0"/>
              <a:t>2020-01-03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B19-95AE-43FC-9D7D-023066927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667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9B29-D399-427A-BE7D-E332B4BFD40F}" type="datetimeFigureOut">
              <a:rPr lang="pl-PL" smtClean="0"/>
              <a:t>2020-01-03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B19-95AE-43FC-9D7D-023066927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34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9B29-D399-427A-BE7D-E332B4BFD40F}" type="datetimeFigureOut">
              <a:rPr lang="pl-PL" smtClean="0"/>
              <a:t>2020-01-03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B19-95AE-43FC-9D7D-023066927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06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9B29-D399-427A-BE7D-E332B4BFD40F}" type="datetimeFigureOut">
              <a:rPr lang="pl-PL" smtClean="0"/>
              <a:t>2020-01-03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B19-95AE-43FC-9D7D-023066927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461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9B29-D399-427A-BE7D-E332B4BFD40F}" type="datetimeFigureOut">
              <a:rPr lang="pl-PL" smtClean="0"/>
              <a:t>2020-01-03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B19-95AE-43FC-9D7D-023066927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93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9B29-D399-427A-BE7D-E332B4BFD40F}" type="datetimeFigureOut">
              <a:rPr lang="pl-PL" smtClean="0"/>
              <a:t>2020-01-03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B19-95AE-43FC-9D7D-023066927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95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9B29-D399-427A-BE7D-E332B4BFD40F}" type="datetimeFigureOut">
              <a:rPr lang="pl-PL" smtClean="0"/>
              <a:t>2020-01-03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B19-95AE-43FC-9D7D-023066927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9B29-D399-427A-BE7D-E332B4BFD40F}" type="datetimeFigureOut">
              <a:rPr lang="pl-PL" smtClean="0"/>
              <a:t>2020-01-03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B19-95AE-43FC-9D7D-023066927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09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19B29-D399-427A-BE7D-E332B4BFD40F}" type="datetimeFigureOut">
              <a:rPr lang="pl-PL" smtClean="0"/>
              <a:t>2020-01-03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1CB19-95AE-43FC-9D7D-0230669276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52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705100"/>
            <a:ext cx="9144000" cy="1231899"/>
          </a:xfrm>
        </p:spPr>
        <p:txBody>
          <a:bodyPr/>
          <a:lstStyle/>
          <a:p>
            <a:r>
              <a:rPr lang="pl-PL" dirty="0" smtClean="0"/>
              <a:t>Fenomen tego co nadchodzi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144880"/>
            <a:ext cx="9144000" cy="1112920"/>
          </a:xfrm>
        </p:spPr>
        <p:txBody>
          <a:bodyPr>
            <a:normAutofit/>
          </a:bodyPr>
          <a:lstStyle/>
          <a:p>
            <a:r>
              <a:rPr lang="pl-PL" sz="2000" i="1" dirty="0" smtClean="0"/>
              <a:t>Jacek </a:t>
            </a:r>
            <a:r>
              <a:rPr lang="pl-PL" sz="2000" i="1" dirty="0" smtClean="0"/>
              <a:t>Rudnicki</a:t>
            </a:r>
          </a:p>
          <a:p>
            <a:r>
              <a:rPr lang="pl-PL" sz="2000" i="1" dirty="0" smtClean="0"/>
              <a:t>Szczecin, Stara Rzeźnia 2020</a:t>
            </a:r>
            <a:endParaRPr lang="pl-PL" sz="2000" i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961" y="5066788"/>
            <a:ext cx="2046936" cy="98030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987" y="333070"/>
            <a:ext cx="3584850" cy="225498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765" y="4842100"/>
            <a:ext cx="1003286" cy="142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7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Fenomenologia przyszłości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>
                  <a:lumMod val="75000"/>
                </a:schemeClr>
              </a:buClr>
              <a:buSzPct val="150000"/>
            </a:pPr>
            <a:r>
              <a:rPr lang="pl-PL" dirty="0" smtClean="0"/>
              <a:t>Fenomenologiczne poznanie przyszłości może być podejmowane tylko na podstawie naszej wiedzy, hipotez i wyobrażeń o przyszłości </a:t>
            </a:r>
          </a:p>
          <a:p>
            <a:pPr>
              <a:buClr>
                <a:schemeClr val="accent5">
                  <a:lumMod val="75000"/>
                </a:schemeClr>
              </a:buClr>
              <a:buSzPct val="150000"/>
            </a:pPr>
            <a:r>
              <a:rPr lang="pl-PL" dirty="0" smtClean="0"/>
              <a:t>To nie fenomenologia, raczej hermeneutyka, może filozofia hermeneutyki?</a:t>
            </a:r>
          </a:p>
          <a:p>
            <a:pPr>
              <a:buClr>
                <a:schemeClr val="accent5">
                  <a:lumMod val="75000"/>
                </a:schemeClr>
              </a:buClr>
              <a:buSzPct val="150000"/>
            </a:pPr>
            <a:r>
              <a:rPr lang="pl-PL" dirty="0" smtClean="0"/>
              <a:t>Od jakiej hipotezy zacząć, że przyszłość istnieje, nie istnieje, jest faktem czy funkcją? </a:t>
            </a:r>
          </a:p>
          <a:p>
            <a:pPr>
              <a:buClr>
                <a:schemeClr val="accent5">
                  <a:lumMod val="75000"/>
                </a:schemeClr>
              </a:buClr>
              <a:buSzPct val="150000"/>
            </a:pPr>
            <a:r>
              <a:rPr lang="pl-PL" dirty="0" smtClean="0"/>
              <a:t>Przyszłość nie </a:t>
            </a:r>
            <a:r>
              <a:rPr lang="pl-PL" dirty="0" smtClean="0"/>
              <a:t>wydaje się być mitem ponieważ to co dzieje się teraz z naszym życiem </a:t>
            </a:r>
            <a:r>
              <a:rPr lang="pl-PL" dirty="0" smtClean="0"/>
              <a:t>jest przyszłością naszej i naszych przodków przeszłości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53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Logika ograniczoności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4">
                  <a:lumMod val="40000"/>
                  <a:lumOff val="60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Przyjmując, że świat, w którym żyjemy potraktuje nas eugenicznie i utracimy swój byt jako gatunek, to naszą przyszłością jest </a:t>
            </a:r>
            <a:r>
              <a:rPr lang="pl-PL" dirty="0" smtClean="0">
                <a:solidFill>
                  <a:schemeClr val="bg1"/>
                </a:solidFill>
              </a:rPr>
              <a:t>teraźniejszość</a:t>
            </a:r>
            <a:endParaRPr lang="pl-PL" dirty="0" smtClean="0">
              <a:solidFill>
                <a:schemeClr val="bg1"/>
              </a:solidFill>
            </a:endParaRPr>
          </a:p>
          <a:p>
            <a:pPr>
              <a:buClr>
                <a:schemeClr val="accent4">
                  <a:lumMod val="40000"/>
                  <a:lumOff val="60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W niej dziesiąty wymiar, w którym znajduje się wszystko co jest możliwe i co możemy sobie wyobrazić. </a:t>
            </a:r>
            <a:r>
              <a:rPr lang="pl-PL" dirty="0" smtClean="0">
                <a:solidFill>
                  <a:schemeClr val="bg1"/>
                </a:solidFill>
              </a:rPr>
              <a:t>Wyobraźnia jest jednym z wymiarów naszego świata</a:t>
            </a:r>
            <a:endParaRPr lang="pl-PL" dirty="0" smtClean="0">
              <a:solidFill>
                <a:schemeClr val="bg1"/>
              </a:solidFill>
            </a:endParaRPr>
          </a:p>
          <a:p>
            <a:pPr>
              <a:buClr>
                <a:schemeClr val="accent4">
                  <a:lumMod val="40000"/>
                  <a:lumOff val="60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Za nią już czarny łabędź czyli to czego nie wiemy, że nie </a:t>
            </a:r>
            <a:r>
              <a:rPr lang="pl-PL" dirty="0" smtClean="0">
                <a:solidFill>
                  <a:schemeClr val="bg1"/>
                </a:solidFill>
              </a:rPr>
              <a:t>wiemy</a:t>
            </a:r>
            <a:endParaRPr lang="pl-PL" dirty="0" smtClean="0">
              <a:solidFill>
                <a:schemeClr val="bg1"/>
              </a:solidFill>
            </a:endParaRPr>
          </a:p>
          <a:p>
            <a:pPr>
              <a:buClr>
                <a:schemeClr val="accent4">
                  <a:lumMod val="40000"/>
                  <a:lumOff val="60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A może nicość jako ostateczna forma doskonałości? 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Problem </a:t>
            </a:r>
            <a:r>
              <a:rPr lang="pl-PL" dirty="0" smtClean="0">
                <a:solidFill>
                  <a:schemeClr val="bg1"/>
                </a:solidFill>
              </a:rPr>
              <a:t>leży w ograniczoności naszej logiki, która nie pozwala nam określić </a:t>
            </a:r>
            <a:r>
              <a:rPr lang="pl-PL" dirty="0" smtClean="0">
                <a:solidFill>
                  <a:schemeClr val="bg1"/>
                </a:solidFill>
              </a:rPr>
              <a:t>nicości, niebytu doskonałego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0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Ontologia i istnienie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65000"/>
                </a:schemeClr>
              </a:buClr>
              <a:buSzPct val="150000"/>
            </a:pPr>
            <a:r>
              <a:rPr lang="pl-PL" i="1" dirty="0" smtClean="0">
                <a:latin typeface="Adobe Garamond Pro" panose="02020502060506020403" pitchFamily="18" charset="-18"/>
              </a:rPr>
              <a:t>Platon; Naprawdę istnieją tylko idee</a:t>
            </a:r>
          </a:p>
          <a:p>
            <a:pPr>
              <a:buClr>
                <a:schemeClr val="bg1">
                  <a:lumMod val="65000"/>
                </a:schemeClr>
              </a:buClr>
              <a:buSzPct val="150000"/>
            </a:pPr>
            <a:r>
              <a:rPr lang="pl-PL" dirty="0" smtClean="0"/>
              <a:t>Czy z tego wynika, że my nie istniejemy? A jeżeli tak to nie musimy myśleć o przyszłości.</a:t>
            </a:r>
          </a:p>
          <a:p>
            <a:pPr>
              <a:buClr>
                <a:schemeClr val="bg1">
                  <a:lumMod val="65000"/>
                </a:schemeClr>
              </a:buClr>
              <a:buSzPct val="150000"/>
            </a:pPr>
            <a:r>
              <a:rPr lang="pl-PL" dirty="0" smtClean="0"/>
              <a:t>Jeżeli istniejemy, a na to wygląda i robimy jako ludzie takie rzeczy, o których boimy się nawet myśleć i mówić to przyszłość może być wybawieniem jeśli będzie końcem istnienia</a:t>
            </a:r>
          </a:p>
          <a:p>
            <a:pPr>
              <a:buClr>
                <a:schemeClr val="bg1">
                  <a:lumMod val="65000"/>
                </a:schemeClr>
              </a:buClr>
              <a:buSzPct val="150000"/>
            </a:pPr>
            <a:r>
              <a:rPr lang="pl-PL" i="1" dirty="0" smtClean="0">
                <a:latin typeface="Adobe Garamond Pro" panose="02020502060506020403" pitchFamily="18" charset="-18"/>
              </a:rPr>
              <a:t>Ratzinger; Prawda bez miłości jest nie do zniesienia</a:t>
            </a:r>
          </a:p>
          <a:p>
            <a:pPr>
              <a:buClr>
                <a:schemeClr val="bg1">
                  <a:lumMod val="65000"/>
                </a:schemeClr>
              </a:buClr>
              <a:buSzPct val="150000"/>
            </a:pPr>
            <a:r>
              <a:rPr lang="pl-PL" dirty="0" smtClean="0"/>
              <a:t>Może liczyć na miłość postarajmy się aby prawda nie była lepsza</a:t>
            </a:r>
          </a:p>
        </p:txBody>
      </p:sp>
    </p:spTree>
    <p:extLst>
      <p:ext uri="{BB962C8B-B14F-4D97-AF65-F5344CB8AC3E}">
        <p14:creationId xmlns:p14="http://schemas.microsoft.com/office/powerpoint/2010/main" val="2112414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bg1">
                  <a:lumMod val="85000"/>
                </a:schemeClr>
              </a:buClr>
              <a:buSzPct val="150000"/>
            </a:pPr>
            <a:r>
              <a:rPr lang="pl-PL" dirty="0" smtClean="0"/>
              <a:t>Drugie życie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85000"/>
                </a:schemeClr>
              </a:buClr>
              <a:buSzPct val="150000"/>
            </a:pPr>
            <a:r>
              <a:rPr lang="pl-PL" dirty="0" smtClean="0"/>
              <a:t>Determinizm naszej przyszłości opiera się na dwóch pojęciach, długości życia naszej planety oraz gatunku ludzkiego. </a:t>
            </a:r>
          </a:p>
          <a:p>
            <a:pPr>
              <a:buClr>
                <a:schemeClr val="bg1">
                  <a:lumMod val="85000"/>
                </a:schemeClr>
              </a:buClr>
              <a:buSzPct val="150000"/>
            </a:pPr>
            <a:r>
              <a:rPr lang="pl-PL" dirty="0" smtClean="0"/>
              <a:t>Możemy jako gatunek nie przetrwać cztery i pół miliarda lat życia planety, zniknąć albo odnaleźć się w </a:t>
            </a:r>
            <a:r>
              <a:rPr lang="pl-PL" dirty="0" err="1" smtClean="0"/>
              <a:t>metażyciu</a:t>
            </a:r>
            <a:r>
              <a:rPr lang="pl-PL" dirty="0" smtClean="0"/>
              <a:t>, podobnie jak teraz </a:t>
            </a:r>
            <a:r>
              <a:rPr lang="pl-PL" dirty="0" smtClean="0"/>
              <a:t>jest to możliwe w </a:t>
            </a:r>
            <a:r>
              <a:rPr lang="pl-PL" dirty="0" smtClean="0"/>
              <a:t>świecie </a:t>
            </a:r>
            <a:r>
              <a:rPr lang="pl-PL" dirty="0" smtClean="0"/>
              <a:t>wirtualnym</a:t>
            </a:r>
            <a:endParaRPr lang="pl-PL" dirty="0" smtClean="0"/>
          </a:p>
          <a:p>
            <a:pPr>
              <a:buClr>
                <a:schemeClr val="bg1">
                  <a:lumMod val="85000"/>
                </a:schemeClr>
              </a:buClr>
              <a:buSzPct val="150000"/>
            </a:pPr>
            <a:r>
              <a:rPr lang="pl-PL" sz="2400" i="1" dirty="0" smtClean="0"/>
              <a:t>Wielu ludzi funkcjonuje w świecie wirtualnym np. „Second Life”, darmowym, wirtualnym świecie, udostępnionym publicznie w 2003 roku przez firmę </a:t>
            </a:r>
            <a:r>
              <a:rPr lang="pl-PL" sz="2400" i="1" dirty="0" err="1" smtClean="0"/>
              <a:t>Linden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Research</a:t>
            </a:r>
            <a:r>
              <a:rPr lang="pl-PL" sz="2400" i="1" dirty="0" smtClean="0"/>
              <a:t>, Inc., mieszczącą się w San Francisco, założoną przez Philipa </a:t>
            </a:r>
            <a:r>
              <a:rPr lang="pl-PL" sz="2400" i="1" dirty="0" err="1" smtClean="0"/>
              <a:t>Rosedale'a</a:t>
            </a:r>
            <a:r>
              <a:rPr lang="pl-PL" sz="2400" i="1" dirty="0" smtClean="0"/>
              <a:t>, no i Avatar</a:t>
            </a:r>
          </a:p>
        </p:txBody>
      </p:sp>
    </p:spTree>
    <p:extLst>
      <p:ext uri="{BB962C8B-B14F-4D97-AF65-F5344CB8AC3E}">
        <p14:creationId xmlns:p14="http://schemas.microsoft.com/office/powerpoint/2010/main" val="36264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bg1">
                  <a:lumMod val="75000"/>
                </a:schemeClr>
              </a:buClr>
            </a:pPr>
            <a:r>
              <a:rPr lang="pl-PL" dirty="0" smtClean="0">
                <a:solidFill>
                  <a:schemeClr val="bg1"/>
                </a:solidFill>
              </a:rPr>
              <a:t>W poszukiwaniu przyszłości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75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Układ Słoneczny opuściło pięć sond kosmicznych: </a:t>
            </a:r>
            <a:r>
              <a:rPr lang="pl-PL" dirty="0" err="1" smtClean="0">
                <a:solidFill>
                  <a:schemeClr val="bg1"/>
                </a:solidFill>
              </a:rPr>
              <a:t>Voyager</a:t>
            </a:r>
            <a:r>
              <a:rPr lang="pl-PL" dirty="0" smtClean="0">
                <a:solidFill>
                  <a:schemeClr val="bg1"/>
                </a:solidFill>
              </a:rPr>
              <a:t> 1 i 2, Pioneer 10 i 11 …</a:t>
            </a:r>
          </a:p>
          <a:p>
            <a:pPr>
              <a:buClr>
                <a:schemeClr val="bg1">
                  <a:lumMod val="75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1 stycznia 2019 roku </a:t>
            </a:r>
            <a:r>
              <a:rPr lang="pl-PL" dirty="0" err="1" smtClean="0">
                <a:solidFill>
                  <a:schemeClr val="bg1"/>
                </a:solidFill>
              </a:rPr>
              <a:t>Voyager</a:t>
            </a:r>
            <a:r>
              <a:rPr lang="pl-PL" dirty="0" smtClean="0">
                <a:solidFill>
                  <a:schemeClr val="bg1"/>
                </a:solidFill>
              </a:rPr>
              <a:t> 1 znajdował się w odległości ponad 21 597 000 000 km od Ziemi, jest już w przestrzeni międzygwiezdnej, będzie z nami w kontakcie do 2025 roku, po tym zamilknie. Mało prawdopodobne abyśmy uzyskali a nim kiedykolwiek ponowny </a:t>
            </a:r>
            <a:r>
              <a:rPr lang="pl-PL" dirty="0" smtClean="0">
                <a:solidFill>
                  <a:schemeClr val="bg1"/>
                </a:solidFill>
              </a:rPr>
              <a:t>kontakt </a:t>
            </a:r>
            <a:endParaRPr lang="pl-PL" dirty="0" smtClean="0">
              <a:solidFill>
                <a:schemeClr val="bg1"/>
              </a:solidFill>
            </a:endParaRPr>
          </a:p>
          <a:p>
            <a:pPr>
              <a:buClr>
                <a:schemeClr val="bg1">
                  <a:lumMod val="75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New </a:t>
            </a:r>
            <a:r>
              <a:rPr lang="pl-PL" dirty="0" err="1" smtClean="0">
                <a:solidFill>
                  <a:schemeClr val="bg1"/>
                </a:solidFill>
              </a:rPr>
              <a:t>Horizons</a:t>
            </a:r>
            <a:r>
              <a:rPr lang="pl-PL" dirty="0" smtClean="0">
                <a:solidFill>
                  <a:schemeClr val="bg1"/>
                </a:solidFill>
              </a:rPr>
              <a:t> czy Kosmiczny Teleskop Jamesa </a:t>
            </a:r>
            <a:r>
              <a:rPr lang="pl-PL" dirty="0" err="1" smtClean="0">
                <a:solidFill>
                  <a:schemeClr val="bg1"/>
                </a:solidFill>
              </a:rPr>
              <a:t>Webba</a:t>
            </a:r>
            <a:r>
              <a:rPr lang="pl-PL" dirty="0" smtClean="0">
                <a:solidFill>
                  <a:schemeClr val="bg1"/>
                </a:solidFill>
              </a:rPr>
              <a:t> budowany obecnie do obserwacji w podczerwieni, ma być następcą Kosmicznego Teleskopu Hubble’a, będzie sięgał </a:t>
            </a:r>
            <a:r>
              <a:rPr lang="pl-PL" dirty="0" smtClean="0">
                <a:solidFill>
                  <a:schemeClr val="bg1"/>
                </a:solidFill>
              </a:rPr>
              <a:t>dalej</a:t>
            </a:r>
            <a:endParaRPr lang="pl-PL" dirty="0" smtClean="0">
              <a:solidFill>
                <a:schemeClr val="bg1"/>
              </a:solidFill>
            </a:endParaRPr>
          </a:p>
          <a:p>
            <a:pPr>
              <a:buClr>
                <a:schemeClr val="bg1">
                  <a:lumMod val="75000"/>
                </a:schemeClr>
              </a:buClr>
            </a:pP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15240"/>
            <a:ext cx="12219214" cy="68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13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023085" y="2410320"/>
            <a:ext cx="32893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i="1" dirty="0" smtClean="0">
                <a:solidFill>
                  <a:srgbClr val="002060"/>
                </a:solidFill>
              </a:rPr>
              <a:t>Podeślijcie więcej </a:t>
            </a:r>
            <a:r>
              <a:rPr lang="pl-PL" sz="3600" i="1" dirty="0" err="1" smtClean="0">
                <a:solidFill>
                  <a:srgbClr val="002060"/>
                </a:solidFill>
              </a:rPr>
              <a:t>Chuck’a</a:t>
            </a:r>
            <a:r>
              <a:rPr lang="pl-PL" sz="3600" i="1" dirty="0" smtClean="0">
                <a:solidFill>
                  <a:srgbClr val="002060"/>
                </a:solidFill>
              </a:rPr>
              <a:t> </a:t>
            </a:r>
            <a:r>
              <a:rPr lang="pl-PL" sz="3600" i="1" dirty="0" err="1" smtClean="0">
                <a:solidFill>
                  <a:srgbClr val="002060"/>
                </a:solidFill>
              </a:rPr>
              <a:t>Berryego</a:t>
            </a:r>
            <a:endParaRPr lang="pl-PL" sz="3600" i="1" dirty="0">
              <a:solidFill>
                <a:srgbClr val="00206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5864"/>
            <a:ext cx="7057506" cy="395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Postępy nauki są formą naszej przyszłości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Perinatologia to dziedzina zajmująca się okresem przed, około i poporodowym, Aktualnie w obszarze jej zainteresowania są dzieci płodowe urodzone w 22 tygodniu ciąży, z masą ciała poniżej 450 gram </a:t>
            </a:r>
          </a:p>
          <a:p>
            <a:pPr>
              <a:buClr>
                <a:schemeClr val="accent2">
                  <a:lumMod val="75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Z punktu widzenia fizjologii to płody, zdolne do przetrwania tylko w łonie matki, poza macicą, przeżywają w 3%. W najbliższym czasie ta granica przesunie się do płodów urodzonych poniżej 20 tygodnia ciąży z masą ciała 300 gram </a:t>
            </a:r>
          </a:p>
          <a:p>
            <a:pPr>
              <a:buClr>
                <a:schemeClr val="accent2">
                  <a:lumMod val="75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Do zastosowań </a:t>
            </a:r>
            <a:r>
              <a:rPr lang="pl-PL" dirty="0">
                <a:solidFill>
                  <a:schemeClr val="bg1"/>
                </a:solidFill>
              </a:rPr>
              <a:t>wejdą </a:t>
            </a:r>
            <a:r>
              <a:rPr lang="pl-PL" dirty="0" smtClean="0">
                <a:solidFill>
                  <a:schemeClr val="bg1"/>
                </a:solidFill>
              </a:rPr>
              <a:t>komputery nanoroboty, inżynieria genetyczna i sztuczne macice. Takie zarodki będą miały przyszłość, ale inną niż obecna. To samo dotyczy nas</a:t>
            </a:r>
          </a:p>
          <a:p>
            <a:pPr>
              <a:buClr>
                <a:schemeClr val="accent2">
                  <a:lumMod val="75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Partnerem lekarza będzie informatyk, sztuczna inteligencja i komputer ogromnej mocy obliczeniowej sterujący w czasie rzeczywistym funkcją DNA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61634"/>
          </a:xfrm>
        </p:spPr>
        <p:txBody>
          <a:bodyPr/>
          <a:lstStyle/>
          <a:p>
            <a:r>
              <a:rPr lang="pl-PL" dirty="0" err="1" smtClean="0"/>
              <a:t>Bionic</a:t>
            </a:r>
            <a:r>
              <a:rPr lang="pl-PL" dirty="0" smtClean="0"/>
              <a:t> </a:t>
            </a:r>
            <a:r>
              <a:rPr lang="pl-PL" dirty="0" err="1" smtClean="0"/>
              <a:t>man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265" y="1824589"/>
            <a:ext cx="7206735" cy="4049269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9" y="1642820"/>
            <a:ext cx="3869674" cy="5215179"/>
          </a:xfrm>
        </p:spPr>
        <p:txBody>
          <a:bodyPr>
            <a:noAutofit/>
          </a:bodyPr>
          <a:lstStyle/>
          <a:p>
            <a:r>
              <a:rPr lang="pl-PL" sz="2000" dirty="0" smtClean="0"/>
              <a:t>Kiedy Luke </a:t>
            </a:r>
            <a:r>
              <a:rPr lang="pl-PL" sz="2000" dirty="0" err="1" smtClean="0"/>
              <a:t>Skywalker</a:t>
            </a:r>
            <a:r>
              <a:rPr lang="pl-PL" sz="2000" dirty="0" smtClean="0"/>
              <a:t> otrzymał doskonały bioniczny zamiennik ręki odciętej w odcinku V Gwiezdnych wojen, pomysł replikacji ludzkich narządów i części ciała wydawał się zbyt daleko idący.</a:t>
            </a:r>
          </a:p>
          <a:p>
            <a:r>
              <a:rPr lang="pl-PL" sz="2000" dirty="0" smtClean="0"/>
              <a:t>Trzydzieści lat później pomysł nie jest już tylko science </a:t>
            </a:r>
            <a:r>
              <a:rPr lang="pl-PL" sz="2000" dirty="0" err="1" smtClean="0"/>
              <a:t>fiction</a:t>
            </a:r>
            <a:r>
              <a:rPr lang="pl-PL" sz="2000" dirty="0" smtClean="0"/>
              <a:t>. Naukowcy, w tym twórcy „</a:t>
            </a:r>
            <a:r>
              <a:rPr lang="pl-PL" sz="2000" dirty="0" err="1" smtClean="0"/>
              <a:t>Rexa</a:t>
            </a:r>
            <a:r>
              <a:rPr lang="pl-PL" sz="2000" dirty="0" smtClean="0"/>
              <a:t>” - najbardziej kompletnego bionicznego człowieka na świecie, uważają, że mogą teraz powielić około dwóch trzecich ludzkiego ciała.</a:t>
            </a:r>
          </a:p>
          <a:p>
            <a:r>
              <a:rPr lang="pl-PL" sz="2000" dirty="0" smtClean="0"/>
              <a:t>W środku umieszczą skan naszego umysłu oraz sztuczną inteligencję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4225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1"/>
                </a:solidFill>
              </a:rPr>
              <a:t>Nieprzyszłość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Rozwój nauki to odkrycia ale także ofiary, cena za postęp, który zmieni naszą przyszłość. Zatem istnieje dla nas przyszłość, tylko inna, w innej przestrzeni, formie i świadomości, możliwe, że w niepamięci historii naszego dotychczasowego życia coś na kształt </a:t>
            </a:r>
            <a:r>
              <a:rPr lang="pl-PL" dirty="0" err="1" smtClean="0">
                <a:solidFill>
                  <a:schemeClr val="bg1"/>
                </a:solidFill>
              </a:rPr>
              <a:t>nieprzyszłości</a:t>
            </a:r>
            <a:r>
              <a:rPr lang="pl-PL" dirty="0" smtClean="0">
                <a:solidFill>
                  <a:schemeClr val="bg1"/>
                </a:solidFill>
              </a:rPr>
              <a:t>?</a:t>
            </a:r>
          </a:p>
          <a:p>
            <a:pPr>
              <a:buClr>
                <a:schemeClr val="accent6">
                  <a:lumMod val="75000"/>
                </a:schemeClr>
              </a:buClr>
              <a:buSzPct val="150000"/>
            </a:pPr>
            <a:r>
              <a:rPr lang="pl-PL" dirty="0" err="1" smtClean="0">
                <a:solidFill>
                  <a:schemeClr val="bg1"/>
                </a:solidFill>
              </a:rPr>
              <a:t>Nieprzyszłość</a:t>
            </a:r>
            <a:r>
              <a:rPr lang="pl-PL" dirty="0" smtClean="0">
                <a:solidFill>
                  <a:schemeClr val="bg1"/>
                </a:solidFill>
              </a:rPr>
              <a:t> jako teraźniejszość, bez historii uważanej za prymitywną, okrutną, wstydliwą</a:t>
            </a:r>
          </a:p>
          <a:p>
            <a:pPr>
              <a:buClr>
                <a:schemeClr val="accent6">
                  <a:lumMod val="75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Czy możemy zrezygnować z przeszłości, czy ją zmieniać aby zyskać lepszą przyszłość?</a:t>
            </a:r>
          </a:p>
        </p:txBody>
      </p:sp>
    </p:spTree>
    <p:extLst>
      <p:ext uri="{BB962C8B-B14F-4D97-AF65-F5344CB8AC3E}">
        <p14:creationId xmlns:p14="http://schemas.microsoft.com/office/powerpoint/2010/main" val="201760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Fenomen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Fajnomen</a:t>
            </a:r>
            <a:r>
              <a:rPr lang="pl-PL" dirty="0"/>
              <a:t> </a:t>
            </a:r>
            <a:r>
              <a:rPr lang="pl-PL" dirty="0" smtClean="0"/>
              <a:t>Gr. = </a:t>
            </a:r>
            <a:r>
              <a:rPr lang="pl-PL" dirty="0"/>
              <a:t>pojawiający się, ukazujący się, widoczny.</a:t>
            </a:r>
          </a:p>
          <a:p>
            <a:pPr marL="0" indent="0">
              <a:buNone/>
            </a:pPr>
            <a:r>
              <a:rPr lang="pl-PL" dirty="0" smtClean="0"/>
              <a:t>R</a:t>
            </a:r>
            <a:r>
              <a:rPr lang="pl-PL" dirty="0" smtClean="0"/>
              <a:t>zadko </a:t>
            </a:r>
            <a:r>
              <a:rPr lang="pl-PL" dirty="0"/>
              <a:t>występujące zjawisko, </a:t>
            </a:r>
            <a:r>
              <a:rPr lang="pl-PL" dirty="0" smtClean="0"/>
              <a:t>rzecz </a:t>
            </a:r>
            <a:r>
              <a:rPr lang="pl-PL" dirty="0"/>
              <a:t>wyjątkowa, zadziwiająca, niezwykła osoba nadzwyczaj zdolna, utalentowana np. Fryderyk Chopin w dziedzinie muzyki. Kwitnienie drzewa owocowego 2x w roku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33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720" y="1289065"/>
            <a:ext cx="6050280" cy="451444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99" y="1127758"/>
            <a:ext cx="3541301" cy="557903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498429" y="542983"/>
            <a:ext cx="3488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Duda Gracz Golgota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57655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pl-PL" dirty="0" smtClean="0">
                <a:solidFill>
                  <a:schemeClr val="bg1"/>
                </a:solidFill>
              </a:rPr>
              <a:t>Czarna materia i czarna energia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Myślenie abstrakcyjne i wyobraźnia mogą być pomysłem na zbudowanie hipotezy, muszą jednak być zdywersyfikowane. </a:t>
            </a:r>
            <a:r>
              <a:rPr lang="pl-PL" dirty="0">
                <a:solidFill>
                  <a:schemeClr val="bg1"/>
                </a:solidFill>
              </a:rPr>
              <a:t>N</a:t>
            </a:r>
            <a:r>
              <a:rPr lang="pl-PL" dirty="0" smtClean="0">
                <a:solidFill>
                  <a:schemeClr val="bg1"/>
                </a:solidFill>
              </a:rPr>
              <a:t>awet jeśli będą, to nie oznacza, że będzie to ostateczna granica poznania. 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Teraz musimy zrozumieć czym są i jaką pełnią funkcję  czarna materia i energia, tj. brakująca grawitacja do utrzymania naszego wszechświata w obecnym kształcie, które stanowią 96% znanego nam świata.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Czy to tylko grawitacja? 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Może </a:t>
            </a:r>
            <a:r>
              <a:rPr lang="pl-PL" dirty="0" smtClean="0">
                <a:solidFill>
                  <a:schemeClr val="bg1"/>
                </a:solidFill>
              </a:rPr>
              <a:t>tam istnieją niezliczone kopie i formy naszego życia</a:t>
            </a:r>
            <a:r>
              <a:rPr lang="pl-PL" dirty="0" smtClean="0">
                <a:solidFill>
                  <a:schemeClr val="bg1"/>
                </a:solidFill>
              </a:rPr>
              <a:t>?</a:t>
            </a:r>
            <a:endParaRPr lang="pl-P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FFC000"/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Deus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Osobliwość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C000"/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Im bardziej powiększamy naszą wiedzę, tym większy i mądrzejszy staje się stwórca i architekt. </a:t>
            </a:r>
          </a:p>
          <a:p>
            <a:pPr>
              <a:buClr>
                <a:srgbClr val="FFC000"/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Im większy Wszechświat, Wszechświaty, tym On większy.</a:t>
            </a:r>
          </a:p>
          <a:p>
            <a:pPr>
              <a:buClr>
                <a:srgbClr val="FFC000"/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Aktualnie możemy porównywać go do osobliwości, od której zaczął się nasz Wszechświat</a:t>
            </a:r>
            <a:r>
              <a:rPr lang="pl-PL" dirty="0" smtClean="0">
                <a:solidFill>
                  <a:schemeClr val="bg1"/>
                </a:solidFill>
              </a:rPr>
              <a:t>.</a:t>
            </a:r>
          </a:p>
          <a:p>
            <a:pPr>
              <a:buClr>
                <a:srgbClr val="FFC000"/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Bóg jest kwestią wiary, nauka kwestią logiki, hipotez ale do zweryfikowania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8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bg1"/>
                </a:solidFill>
              </a:rPr>
              <a:t>Ideolandia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>
                <a:solidFill>
                  <a:schemeClr val="bg1"/>
                </a:solidFill>
              </a:rPr>
              <a:t>To biblioteka kosmiczna. Zbiory uporządkowanych koncepcji, idei oraz nieskończonej wiedzy zapisane w postaci pól siłowych pozwalających na poznanie każdego zjawiska, na rozwiązanie każdego problemu we wszystkich wymiarach i poza nimi. Jedynym ograniczeniem był czas potrzebny na poznanie. </a:t>
            </a:r>
            <a:r>
              <a:rPr lang="pl-PL" i="1" dirty="0" err="1" smtClean="0">
                <a:solidFill>
                  <a:schemeClr val="bg1"/>
                </a:solidFill>
              </a:rPr>
              <a:t>Ideolandia</a:t>
            </a:r>
            <a:r>
              <a:rPr lang="pl-PL" i="1" dirty="0" smtClean="0">
                <a:solidFill>
                  <a:schemeClr val="bg1"/>
                </a:solidFill>
              </a:rPr>
              <a:t> była biblioteką zawieszoną w przestrzeni kosmicznej na skrzyżowaniu szlaków. Wyglądała jak kryształ pobłyskujący w granatowej przestrzeni. Nie było w tej bibliotece krzesła.</a:t>
            </a:r>
            <a:endParaRPr lang="pl-PL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Mia w bibliotece szuka </a:t>
            </a:r>
            <a:r>
              <a:rPr lang="pl-PL" dirty="0" err="1" smtClean="0"/>
              <a:t>Elfoe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i="1" dirty="0" smtClean="0"/>
              <a:t>Lekko błyszcząca przestrzeń była przeźroczysta i ciągnęła się w nieskończoność kosmosu. Miała jednak jakby nieco większą gęstość, była bardziej wysycona i lekko bujała się a czasami wyczuwalne były delikatne drżenia. Mia zamknęła powieki. Po chwili zrozumiała, nie usłyszała, ale zrozumiała pytanie „Czy wyrażasz zgodę na skanowanie Twoich zasobów intelektualnych i osobistych?” Chwilę wahała się po czy bezgłośnie odpowiedziała „Tak wyrażam”. Dotarła do niej odpowiedź „Zaczynam skanowanie”.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0685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Wynik skanowania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 smtClean="0">
                <a:solidFill>
                  <a:schemeClr val="bg1"/>
                </a:solidFill>
              </a:rPr>
              <a:t>Za chwilę dotarła do niej informacja, która ku jej zdziwieniu zaczęła się od jej imienia „Mia </a:t>
            </a:r>
            <a:r>
              <a:rPr lang="pl-PL" i="1" dirty="0" err="1" smtClean="0">
                <a:solidFill>
                  <a:schemeClr val="bg1"/>
                </a:solidFill>
              </a:rPr>
              <a:t>Egyp</a:t>
            </a:r>
            <a:r>
              <a:rPr lang="pl-PL" i="1" dirty="0" smtClean="0">
                <a:solidFill>
                  <a:schemeClr val="bg1"/>
                </a:solidFill>
              </a:rPr>
              <a:t> from Earth Planet West </a:t>
            </a:r>
            <a:r>
              <a:rPr lang="pl-PL" i="1" dirty="0" err="1" smtClean="0">
                <a:solidFill>
                  <a:schemeClr val="bg1"/>
                </a:solidFill>
              </a:rPr>
              <a:t>Pomeranian</a:t>
            </a:r>
            <a:r>
              <a:rPr lang="pl-PL" i="1" dirty="0" smtClean="0">
                <a:solidFill>
                  <a:schemeClr val="bg1"/>
                </a:solidFill>
              </a:rPr>
              <a:t> EU Poland Szczecin, Dominikowo. Twoja wiedza zgromadzona przez lata Twojego życia i Twoje życie są bardzo bogate i w dużej części możliwe do przywołania z głębszych rejonów, starszych ontogenetycznie i filogenetycznie. Jej jakość i szczegółowość struktury w matrycach genetycznych, neuronalnych, biochemicznych i biofizycznych jest w dobrym stanie z niewielką zależności od neurotransmiterów nikotynowych pobudzającej zakończenia synaptyczne. Wiedza ta zajmuje jedną siódmą pojemności całkowitej </a:t>
            </a:r>
            <a:r>
              <a:rPr lang="pl-PL" i="1" dirty="0" err="1" smtClean="0">
                <a:solidFill>
                  <a:schemeClr val="bg1"/>
                </a:solidFill>
              </a:rPr>
              <a:t>biokompartmentów</a:t>
            </a:r>
            <a:r>
              <a:rPr lang="pl-PL" i="1" dirty="0" smtClean="0">
                <a:solidFill>
                  <a:schemeClr val="bg1"/>
                </a:solidFill>
              </a:rPr>
              <a:t>. Masz silnie rozbudowana inteligencję uczuciową”. </a:t>
            </a:r>
            <a:endParaRPr lang="pl-PL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33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Strefa Emo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Mia zadała sobie w myślach pytanie czy rodzaj jej wiedzy i jej jakość wystarczą do dalszej podróży w poszukiwaniu </a:t>
            </a:r>
            <a:r>
              <a:rPr lang="pl-PL" i="1" dirty="0" err="1" smtClean="0"/>
              <a:t>Elfoe</a:t>
            </a:r>
            <a:r>
              <a:rPr lang="pl-PL" i="1" dirty="0" smtClean="0"/>
              <a:t> i </a:t>
            </a:r>
            <a:r>
              <a:rPr lang="pl-PL" i="1" dirty="0" err="1" smtClean="0"/>
              <a:t>SymbioLandu</a:t>
            </a:r>
            <a:r>
              <a:rPr lang="pl-PL" i="1" dirty="0" smtClean="0"/>
              <a:t>. Ku jej zdziwieniu dotarła do niej odpowiedź „Nie wystarczą, Twoje zasoby powinny być uzupełnione o fizjologię czasu, filozofię interaktywną, matematykę pojemności kwantów, kwarków, bozonów i pierwotnej materii, i organizację wszechrzeczy. Ale i to nie wystarczy, bowiem abyś mogła korzystać z nowych zasobów być może potrzebne będą nowe umiejętności w sferze Emo. Czy wyrażasz zgodę na skanowanie sfery Emo?”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72530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Info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>
                <a:solidFill>
                  <a:schemeClr val="bg1"/>
                </a:solidFill>
              </a:rPr>
              <a:t>Mia znowu się zawahała, jednak nie wyczuwała niebezpieczeństwa ze strony tego operatora, poza tym był to jedyny sposób na zwiększenie szans przetrwania i dotarcia do celu. „Znajdujesz się w Space Galactic </a:t>
            </a:r>
            <a:r>
              <a:rPr lang="pl-PL" i="1" dirty="0" err="1" smtClean="0">
                <a:solidFill>
                  <a:schemeClr val="bg1"/>
                </a:solidFill>
              </a:rPr>
              <a:t>Universe</a:t>
            </a:r>
            <a:r>
              <a:rPr lang="pl-PL" i="1" dirty="0" smtClean="0">
                <a:solidFill>
                  <a:schemeClr val="bg1"/>
                </a:solidFill>
              </a:rPr>
              <a:t> </a:t>
            </a:r>
            <a:r>
              <a:rPr lang="pl-PL" i="1" dirty="0" err="1" smtClean="0">
                <a:solidFill>
                  <a:schemeClr val="bg1"/>
                </a:solidFill>
              </a:rPr>
              <a:t>Labrary</a:t>
            </a:r>
            <a:r>
              <a:rPr lang="pl-PL" i="1" dirty="0" smtClean="0">
                <a:solidFill>
                  <a:schemeClr val="bg1"/>
                </a:solidFill>
              </a:rPr>
              <a:t> (SGUL). Nie mamy tutaj wiedzy całego uniwersum ani tym bardziej innych światów i antyświatów. Ciągle wzbogacamy zasoby biblioteki. Mamy też wiedzę podarowaną przez przybyszów, część z nich wyraziła zgodę na udostępnienie swoich danych identyfikacyjnych jak i swojej wiedzy a także dokonań intelektualnych.”</a:t>
            </a:r>
            <a:endParaRPr lang="pl-PL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17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 smtClean="0"/>
              <a:t>Mia poruszyła się ponieważ zaświtała jej nadzieja, że może </a:t>
            </a:r>
            <a:r>
              <a:rPr lang="pl-PL" i="1" dirty="0" err="1" smtClean="0"/>
              <a:t>Elfoe</a:t>
            </a:r>
            <a:r>
              <a:rPr lang="pl-PL" i="1" dirty="0" smtClean="0"/>
              <a:t> tutaj był, może odnajdzie jego ślad, może nawet pozostawił jakąś informację? Kustosz SGUL Budo </a:t>
            </a:r>
            <a:r>
              <a:rPr lang="pl-PL" i="1" dirty="0" err="1" smtClean="0"/>
              <a:t>Dagestamwissermayer</a:t>
            </a:r>
            <a:r>
              <a:rPr lang="pl-PL" i="1" dirty="0" smtClean="0"/>
              <a:t> wyczytał w jej oczach to nieme pytanie. Znał ten odruch od niezliczonej liczby podróżników podróżujących w samotności, znał ten odruch nadziei i tęsknoty za bliskimi. Jednak czekał aż samotna, piękna, przepełniona tęsknotą wędrowczyni sama zada to pytanie.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83535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96121"/>
            <a:ext cx="10515600" cy="1325563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Odnalazła </a:t>
            </a:r>
            <a:r>
              <a:rPr lang="pl-PL" dirty="0" err="1" smtClean="0">
                <a:solidFill>
                  <a:schemeClr val="bg1"/>
                </a:solidFill>
              </a:rPr>
              <a:t>Elfoe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2168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i="1" dirty="0" smtClean="0">
                <a:solidFill>
                  <a:schemeClr val="bg1"/>
                </a:solidFill>
              </a:rPr>
              <a:t>Między nimi zawisła cisza, pełna napięcia i oczekiwania, na chwilę krótką, ale wypełniona nadzieją. Po chwili rozległ się głos i Mia zapytała. „Czy był tutaj może </a:t>
            </a:r>
            <a:r>
              <a:rPr lang="pl-PL" i="1" dirty="0" err="1" smtClean="0">
                <a:solidFill>
                  <a:schemeClr val="bg1"/>
                </a:solidFill>
              </a:rPr>
              <a:t>Elfoe</a:t>
            </a:r>
            <a:r>
              <a:rPr lang="pl-PL" i="1" dirty="0" smtClean="0">
                <a:solidFill>
                  <a:schemeClr val="bg1"/>
                </a:solidFill>
              </a:rPr>
              <a:t> z </a:t>
            </a:r>
            <a:r>
              <a:rPr lang="pl-PL" i="1" dirty="0" err="1" smtClean="0">
                <a:solidFill>
                  <a:schemeClr val="bg1"/>
                </a:solidFill>
              </a:rPr>
              <a:t>Earthflandlii</a:t>
            </a:r>
            <a:r>
              <a:rPr lang="pl-PL" i="1" dirty="0" smtClean="0">
                <a:solidFill>
                  <a:schemeClr val="bg1"/>
                </a:solidFill>
              </a:rPr>
              <a:t>?” Budo pochylił się lekko. „Czy masz zbiór </a:t>
            </a:r>
            <a:r>
              <a:rPr lang="pl-PL" i="1" dirty="0" err="1" smtClean="0">
                <a:solidFill>
                  <a:schemeClr val="bg1"/>
                </a:solidFill>
              </a:rPr>
              <a:t>Elfoe</a:t>
            </a:r>
            <a:r>
              <a:rPr lang="pl-PL" i="1" dirty="0" smtClean="0">
                <a:solidFill>
                  <a:schemeClr val="bg1"/>
                </a:solidFill>
              </a:rPr>
              <a:t> z </a:t>
            </a:r>
            <a:r>
              <a:rPr lang="pl-PL" i="1" dirty="0" err="1" smtClean="0">
                <a:solidFill>
                  <a:schemeClr val="bg1"/>
                </a:solidFill>
              </a:rPr>
              <a:t>Earthflandii</a:t>
            </a:r>
            <a:r>
              <a:rPr lang="pl-PL" i="1" dirty="0" smtClean="0">
                <a:solidFill>
                  <a:schemeClr val="bg1"/>
                </a:solidFill>
              </a:rPr>
              <a:t>?” Po chwili ciszy wypełnionej cichym szumem procesorów komputer odpowiedział „Tak”.</a:t>
            </a:r>
            <a:endParaRPr lang="pl-PL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Nasza przyszłość ma swoje granice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Nie wiem czy coś niezwykłego do nas nadchodzi. </a:t>
            </a:r>
            <a:r>
              <a:rPr lang="pl-PL" dirty="0" smtClean="0"/>
              <a:t>Przyszłość </a:t>
            </a:r>
            <a:r>
              <a:rPr lang="pl-PL" dirty="0"/>
              <a:t>jaka dotyczy mnie określa granica mojego życia, </a:t>
            </a:r>
            <a:r>
              <a:rPr lang="pl-PL" dirty="0" smtClean="0"/>
              <a:t>moja perspektywa jest zbyt krótkotrwała</a:t>
            </a:r>
            <a:r>
              <a:rPr lang="pl-PL" dirty="0" smtClean="0"/>
              <a:t>.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A Ziemia? Czy człowiek jest w stanie obronić Ziemię przed asteroidami? Zakładam, że tak. Czy człowiek potrafi zniszczyć Ziemię? Zakładam, że </a:t>
            </a:r>
            <a:r>
              <a:rPr lang="pl-PL" dirty="0" smtClean="0"/>
              <a:t>nie. Szybciej zniszczy </a:t>
            </a:r>
            <a:r>
              <a:rPr lang="pl-PL" dirty="0"/>
              <a:t>siebie.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Wszechświat</a:t>
            </a:r>
            <a:r>
              <a:rPr lang="pl-PL" dirty="0"/>
              <a:t>, który rozszerza się z szybkością światła i ochładza się, aktualnie to 2,73 stopnie Kelvina. W jakiejś perspektywie stanie się ciemny i zimny. Wszystkie gwiazdy zgasną. Nie wiem jak zareagują czarne </a:t>
            </a:r>
            <a:r>
              <a:rPr lang="pl-PL" dirty="0" smtClean="0"/>
              <a:t>dziury, mogą wszechświat wchłonąć.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2539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Względność świata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Pamiętam wczorajszy wieczór ze szczegółami, ale wieczoru sprzed roku nie pamiętam w ogóle. Mam plany dość szczegółowe i realne na dzisiaj, na tydzień, może na miesiąc, na kolejne lata już tylko w zarysie.</a:t>
            </a:r>
          </a:p>
          <a:p>
            <a:pPr marL="0" indent="0">
              <a:buNone/>
            </a:pPr>
            <a:r>
              <a:rPr lang="pl-PL" dirty="0" smtClean="0"/>
              <a:t>Nie pojadę na wakacje Marsa, ani na do Galaktyki Andromedy, bo tam nie dolecę. Jest mi obojętne czy wszystkie gwiazdy we wszechświecie wygasną, temperatura spadnie do zera w skali Kelvina i zapadnie ciemność bo tego nie doczekam.</a:t>
            </a:r>
          </a:p>
          <a:p>
            <a:pPr marL="0" indent="0">
              <a:buNone/>
            </a:pPr>
            <a:r>
              <a:rPr lang="pl-PL" dirty="0" smtClean="0"/>
              <a:t>Może nawet boję się przyszłości ponieważ teraźniejszość jest dla mnie łaskawa i hojna.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2930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0"/>
            <a:ext cx="7153257" cy="6858000"/>
          </a:xfrm>
          <a:prstGeom prst="rect">
            <a:avLst/>
          </a:prstGeom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Cztery wymiary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W czterowymiarowej przestrzeni z A do B najkrótsza jest droga niebieska, ale czas niemal stoi w miejscu przy małych prędkościach</a:t>
            </a:r>
          </a:p>
          <a:p>
            <a:r>
              <a:rPr lang="pl-PL" dirty="0"/>
              <a:t>W</a:t>
            </a:r>
            <a:r>
              <a:rPr lang="pl-PL" dirty="0" smtClean="0"/>
              <a:t> czterowymiarowej przestrzeni czerwona droga najdłuższa ale znacznie szybsza</a:t>
            </a:r>
            <a:r>
              <a:rPr lang="pl-PL" dirty="0" smtClean="0"/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7136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Psychologia, kolejny obok wyobraźni wymiar świata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Olga Tokarczuk;</a:t>
            </a:r>
          </a:p>
          <a:p>
            <a:pPr marL="0" indent="0">
              <a:buNone/>
            </a:pPr>
            <a:r>
              <a:rPr lang="pl-PL" dirty="0"/>
              <a:t>Cyt. </a:t>
            </a:r>
            <a:r>
              <a:rPr lang="pl-PL" i="1" dirty="0" smtClean="0"/>
              <a:t>„</a:t>
            </a:r>
            <a:r>
              <a:rPr lang="pl-PL" i="1" dirty="0"/>
              <a:t>o</a:t>
            </a:r>
            <a:r>
              <a:rPr lang="pl-PL" i="1" dirty="0" smtClean="0"/>
              <a:t>mawialiśmy </a:t>
            </a:r>
            <a:r>
              <a:rPr lang="pl-PL" i="1" dirty="0"/>
              <a:t>funkcjonowanie mechanizmów obronnych i odkrywaliśmy z podziwem potęgę tej części naszej psychiki – zaczynaliśmy rozumieć, że gdyby nie istniała racjonalizacja, sublimacja, wyparcie, te wszystkie sztuczki, którymi raczymy samych siebie, że gdyby można było spojrzeć na świat bez żadnej ochrony, uczciwie i odważnie – pękłyby nam serca”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54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Psychologia</a:t>
            </a:r>
            <a:br>
              <a:rPr lang="pl-PL" dirty="0"/>
            </a:b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Ma </a:t>
            </a:r>
            <a:r>
              <a:rPr lang="pl-PL" dirty="0"/>
              <a:t>wielki wpływ na </a:t>
            </a:r>
            <a:r>
              <a:rPr lang="pl-PL" dirty="0" smtClean="0"/>
              <a:t>myśl i postępowanie, głównie intuicyjny i </a:t>
            </a:r>
            <a:r>
              <a:rPr lang="pl-PL" dirty="0"/>
              <a:t>nie widomo dokąd </a:t>
            </a:r>
            <a:r>
              <a:rPr lang="pl-PL" dirty="0" smtClean="0"/>
              <a:t>zaprowadzi.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Cóż to w istocie oznacza? Czyż nie jest to opis piątego wymiaru naszej rzeczywistości?</a:t>
            </a:r>
          </a:p>
        </p:txBody>
      </p:sp>
    </p:spTree>
    <p:extLst>
      <p:ext uri="{BB962C8B-B14F-4D97-AF65-F5344CB8AC3E}">
        <p14:creationId xmlns:p14="http://schemas.microsoft.com/office/powerpoint/2010/main" val="12611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Filozofia przyszłości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Heidegger jena z najwybitniejszych postaci hermeneutyki w późnym okresie swojego życia zrezygnował z określania siebie jako hermeneutyka, zrezygnował z analiz podmiotu rozumiejącego i interpretującego świat. Jest to myślenie bycia, które nie tylko pragnie porzucić dotychczasową metafizykę, on pragnie rozstać się z filozofią. </a:t>
            </a:r>
            <a:r>
              <a:rPr lang="pl-PL" i="1" dirty="0">
                <a:latin typeface="Adobe Garamond Pro" panose="02020502060506020403" pitchFamily="18" charset="-18"/>
              </a:rPr>
              <a:t>(Bycie nie wymaga myślenia o przyszłości, jest kategorią istnienia w czasie teraźniejszym, poddania się temu co </a:t>
            </a:r>
            <a:r>
              <a:rPr lang="pl-PL" i="1" dirty="0" smtClean="0">
                <a:latin typeface="Adobe Garamond Pro" panose="02020502060506020403" pitchFamily="18" charset="-18"/>
              </a:rPr>
              <a:t>jest i nieczynieniu zła. </a:t>
            </a:r>
            <a:r>
              <a:rPr lang="pl-PL" i="1" dirty="0">
                <a:latin typeface="Adobe Garamond Pro" panose="02020502060506020403" pitchFamily="18" charset="-18"/>
              </a:rPr>
              <a:t>A</a:t>
            </a:r>
            <a:r>
              <a:rPr lang="pl-PL" i="1" dirty="0" smtClean="0">
                <a:latin typeface="Adobe Garamond Pro" panose="02020502060506020403" pitchFamily="18" charset="-18"/>
              </a:rPr>
              <a:t>ktywność </a:t>
            </a:r>
            <a:r>
              <a:rPr lang="pl-PL" i="1" dirty="0">
                <a:latin typeface="Adobe Garamond Pro" panose="02020502060506020403" pitchFamily="18" charset="-18"/>
              </a:rPr>
              <a:t>prędzej czy później pozbawi nas bytu, a bez </a:t>
            </a:r>
            <a:r>
              <a:rPr lang="pl-PL" i="1" dirty="0" smtClean="0">
                <a:latin typeface="Adobe Garamond Pro" panose="02020502060506020403" pitchFamily="18" charset="-18"/>
              </a:rPr>
              <a:t>niego nie </a:t>
            </a:r>
            <a:r>
              <a:rPr lang="pl-PL" i="1" dirty="0">
                <a:latin typeface="Adobe Garamond Pro" panose="02020502060506020403" pitchFamily="18" charset="-18"/>
              </a:rPr>
              <a:t>będziemy myśleć o przyszłości JR)</a:t>
            </a:r>
          </a:p>
        </p:txBody>
      </p:sp>
    </p:spTree>
    <p:extLst>
      <p:ext uri="{BB962C8B-B14F-4D97-AF65-F5344CB8AC3E}">
        <p14:creationId xmlns:p14="http://schemas.microsoft.com/office/powerpoint/2010/main" val="25257796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Filozofia vs nauka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Filozofia jest nauką ścisłą dotycząca trudno definiowalnych pojęć, w nauce łatwiej pojęcia </a:t>
            </a:r>
            <a:r>
              <a:rPr lang="pl-PL" dirty="0" smtClean="0"/>
              <a:t>definiować, na </a:t>
            </a:r>
            <a:r>
              <a:rPr lang="pl-PL" dirty="0"/>
              <a:t>swoich krańcach zaczyna </a:t>
            </a:r>
            <a:r>
              <a:rPr lang="pl-PL" dirty="0" smtClean="0"/>
              <a:t>być jednak </a:t>
            </a:r>
            <a:r>
              <a:rPr lang="pl-PL" dirty="0"/>
              <a:t>filozofią.</a:t>
            </a:r>
          </a:p>
        </p:txBody>
      </p:sp>
    </p:spTree>
    <p:extLst>
      <p:ext uri="{BB962C8B-B14F-4D97-AF65-F5344CB8AC3E}">
        <p14:creationId xmlns:p14="http://schemas.microsoft.com/office/powerpoint/2010/main" val="10161108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Edyta Stein, list do papieża Piusa </a:t>
            </a:r>
            <a:r>
              <a:rPr lang="pl-PL" dirty="0" smtClean="0"/>
              <a:t>XI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600" i="1" dirty="0" smtClean="0">
                <a:latin typeface="Adobe Garamond Pro" panose="02020502060506020403" pitchFamily="18" charset="-18"/>
              </a:rPr>
              <a:t>Ojcze </a:t>
            </a:r>
            <a:r>
              <a:rPr lang="pl-PL" sz="3600" i="1" dirty="0">
                <a:latin typeface="Adobe Garamond Pro" panose="02020502060506020403" pitchFamily="18" charset="-18"/>
              </a:rPr>
              <a:t>Święty!</a:t>
            </a:r>
          </a:p>
          <a:p>
            <a:pPr marL="0" indent="0">
              <a:buNone/>
            </a:pPr>
            <a:r>
              <a:rPr lang="pl-PL" sz="3600" i="1" dirty="0">
                <a:latin typeface="Adobe Garamond Pro" panose="02020502060506020403" pitchFamily="18" charset="-18"/>
              </a:rPr>
              <a:t>Jestem córką narodu żydowskiego, a od 11 lat dzięki łasce Bożej córką Kościoła katolickiego, i ośmielam się wyrazić ojcu chrześcijaństwa to, co niepokoi miliony Niemców. </a:t>
            </a:r>
          </a:p>
          <a:p>
            <a:pPr marL="0" indent="0">
              <a:buNone/>
            </a:pPr>
            <a:r>
              <a:rPr lang="pl-PL" sz="3600" i="1" dirty="0">
                <a:latin typeface="Adobe Garamond Pro" panose="02020502060506020403" pitchFamily="18" charset="-18"/>
              </a:rPr>
              <a:t>W Niemczech już od tygodni jesteśmy świadkami wydarzeń, które niosą ze sobą całkowitą pogardę dla sprawiedliwości, humanizmu i miłości </a:t>
            </a:r>
            <a:r>
              <a:rPr lang="pl-PL" sz="3600" i="1" dirty="0" smtClean="0">
                <a:latin typeface="Adobe Garamond Pro" panose="02020502060506020403" pitchFamily="18" charset="-18"/>
              </a:rPr>
              <a:t>bliźniego.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48453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accent1"/>
              </a:buClr>
              <a:buSzPct val="150000"/>
            </a:pPr>
            <a:r>
              <a:rPr lang="pl-PL" dirty="0" smtClean="0"/>
              <a:t>Edyta Stein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SzPct val="150000"/>
            </a:pPr>
            <a:r>
              <a:rPr lang="pl-PL" dirty="0" smtClean="0"/>
              <a:t>W życiu Edyty Stein świat był mały, Ona wielka w świecie prymitywnej, zabójczej eugeniki. </a:t>
            </a:r>
          </a:p>
          <a:p>
            <a:pPr>
              <a:buClr>
                <a:schemeClr val="accent1"/>
              </a:buClr>
              <a:buSzPct val="150000"/>
            </a:pPr>
            <a:r>
              <a:rPr lang="pl-PL" dirty="0" smtClean="0"/>
              <a:t>Jako osoba fizyczna przepadła, jako osoba filozoficzna przetrwała.</a:t>
            </a:r>
          </a:p>
          <a:p>
            <a:pPr>
              <a:buClr>
                <a:schemeClr val="accent1"/>
              </a:buClr>
              <a:buSzPct val="150000"/>
            </a:pPr>
            <a:r>
              <a:rPr lang="pl-PL" dirty="0" smtClean="0"/>
              <a:t>Pytania o eugenikę ciągle są aktualne. Gatunek ludzi chce przetrwać i dominować kosztem wszystkiego, w konsekwencji nawet siebie </a:t>
            </a:r>
            <a:r>
              <a:rPr lang="pl-PL" dirty="0" smtClean="0"/>
              <a:t>samego</a:t>
            </a:r>
            <a:r>
              <a:rPr lang="pl-PL" dirty="0" smtClean="0"/>
              <a:t>.</a:t>
            </a:r>
          </a:p>
          <a:p>
            <a:pPr>
              <a:buClr>
                <a:schemeClr val="accent1"/>
              </a:buClr>
              <a:buSzPct val="150000"/>
            </a:pPr>
            <a:r>
              <a:rPr lang="pl-PL" dirty="0" smtClean="0"/>
              <a:t>To już nie jest </a:t>
            </a:r>
            <a:r>
              <a:rPr lang="pl-PL" dirty="0"/>
              <a:t>zabójcza lecz samobójcza </a:t>
            </a:r>
            <a:r>
              <a:rPr lang="pl-PL" dirty="0" smtClean="0"/>
              <a:t>eugenika</a:t>
            </a:r>
            <a:r>
              <a:rPr lang="pl-PL" dirty="0"/>
              <a:t>.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348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Rozmowy o pokoju, misje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Od 1953 roku Polska uczestniczy w misjach pokojowych ONZ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Uczestniczyło w nich ponad 63 000 żołnierzy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Aktualnie w zasadzie niemal każdemu konfliktowi towarzyszą rozmowy pokojowe, z różnym przeważnie ograniczonym skutkiem, część z nich jest zrywana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Na stronie Empik pod hasłem politologia jest ogromna liczba książek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 Wielu ludzi obchodzi pokojowa przyszłość ludzi żyjących wśród pięknej natury bez zgliszcz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Zatem wspierajmy dobrą stronę mocy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32873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Relacje sztuki, filozofii i medycyny co do fenomenu przyszłości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Sztuka</a:t>
            </a:r>
          </a:p>
          <a:p>
            <a:pPr marL="457200" lvl="1" indent="0">
              <a:buNone/>
            </a:pPr>
            <a:r>
              <a:rPr lang="pl-PL" dirty="0"/>
              <a:t>Fenomen tego co nadchodzi kojarzy mi </a:t>
            </a:r>
            <a:r>
              <a:rPr lang="pl-PL" dirty="0" smtClean="0"/>
              <a:t>się ze spokojnym pięknem. </a:t>
            </a:r>
            <a:r>
              <a:rPr lang="pl-PL" dirty="0"/>
              <a:t>Ile </a:t>
            </a:r>
            <a:r>
              <a:rPr lang="pl-PL" dirty="0" smtClean="0"/>
              <a:t>razy patrzę </a:t>
            </a:r>
            <a:r>
              <a:rPr lang="pl-PL" dirty="0"/>
              <a:t>w niebo pełne gwiazd, </a:t>
            </a:r>
            <a:r>
              <a:rPr lang="pl-PL" dirty="0" smtClean="0"/>
              <a:t>na góry</a:t>
            </a:r>
            <a:r>
              <a:rPr lang="pl-PL" dirty="0"/>
              <a:t>, ocean, lasy </a:t>
            </a:r>
            <a:r>
              <a:rPr lang="pl-PL" dirty="0" smtClean="0"/>
              <a:t>odczuwam </a:t>
            </a:r>
            <a:r>
              <a:rPr lang="pl-PL" dirty="0"/>
              <a:t>ich piękno i potęgę. </a:t>
            </a:r>
            <a:r>
              <a:rPr lang="pl-PL" dirty="0" smtClean="0"/>
              <a:t>Nie </a:t>
            </a:r>
            <a:r>
              <a:rPr lang="pl-PL" dirty="0"/>
              <a:t>umniejsza </a:t>
            </a:r>
            <a:r>
              <a:rPr lang="pl-PL" dirty="0" smtClean="0"/>
              <a:t>to wysiłków </a:t>
            </a:r>
            <a:r>
              <a:rPr lang="pl-PL" dirty="0"/>
              <a:t>ludzi w czynieniu </a:t>
            </a:r>
            <a:r>
              <a:rPr lang="pl-PL" dirty="0" smtClean="0"/>
              <a:t>piękna i dobra </a:t>
            </a:r>
            <a:r>
              <a:rPr lang="pl-PL" dirty="0"/>
              <a:t>jest raczej </a:t>
            </a:r>
            <a:r>
              <a:rPr lang="pl-PL" dirty="0" err="1"/>
              <a:t>odnośnią</a:t>
            </a:r>
            <a:r>
              <a:rPr lang="pl-PL" dirty="0" smtClean="0"/>
              <a:t>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Filozofia</a:t>
            </a:r>
          </a:p>
          <a:p>
            <a:pPr marL="457200" lvl="1" indent="0">
              <a:buNone/>
            </a:pPr>
            <a:r>
              <a:rPr lang="pl-PL" dirty="0"/>
              <a:t>Fenomen tego co nadchodzi kojarzy mi się z brakiem </a:t>
            </a:r>
            <a:r>
              <a:rPr lang="pl-PL" dirty="0" smtClean="0"/>
              <a:t>cierpienia, z byciem pozbawionym własnej wielkości i celu. </a:t>
            </a:r>
            <a:r>
              <a:rPr lang="pl-PL" dirty="0"/>
              <a:t>Przez tysiąclecia ludzie czynią niewystarczające postępy w nieczynieniu zła</a:t>
            </a:r>
            <a:r>
              <a:rPr lang="pl-PL" dirty="0" smtClean="0"/>
              <a:t>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Medycyna</a:t>
            </a:r>
          </a:p>
          <a:p>
            <a:pPr marL="457200" lvl="1" indent="0">
              <a:buNone/>
            </a:pPr>
            <a:r>
              <a:rPr lang="pl-PL" dirty="0"/>
              <a:t>Nie kojarzy mi się z medycyną ziemską, może </a:t>
            </a:r>
            <a:r>
              <a:rPr lang="pl-PL" dirty="0" smtClean="0"/>
              <a:t>z </a:t>
            </a:r>
            <a:r>
              <a:rPr lang="pl-PL" dirty="0"/>
              <a:t>kosmiczną, może </a:t>
            </a:r>
            <a:r>
              <a:rPr lang="pl-PL" dirty="0" smtClean="0"/>
              <a:t>z </a:t>
            </a:r>
            <a:r>
              <a:rPr lang="pl-PL" dirty="0"/>
              <a:t>genem podróżującym w </a:t>
            </a:r>
            <a:r>
              <a:rPr lang="pl-PL" dirty="0" smtClean="0"/>
              <a:t>kosmosie </a:t>
            </a:r>
            <a:r>
              <a:rPr lang="pl-PL" dirty="0"/>
              <a:t>w poszukiwaniu miejsca do </a:t>
            </a:r>
            <a:r>
              <a:rPr lang="pl-PL" dirty="0" smtClean="0"/>
              <a:t>życia. </a:t>
            </a:r>
            <a:r>
              <a:rPr lang="pl-PL" dirty="0"/>
              <a:t>Nasza przyszłość ma wymiar biologiczny, trwa w kategoriach sztuki a kończy się w obszarze fizyki </a:t>
            </a:r>
            <a:r>
              <a:rPr lang="pl-PL" dirty="0" smtClean="0"/>
              <a:t>kwantowej czyli filozofii.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00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Poznanie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>
                  <a:lumMod val="40000"/>
                  <a:lumOff val="60000"/>
                </a:schemeClr>
              </a:buClr>
              <a:buSzPct val="150000"/>
            </a:pPr>
            <a:r>
              <a:rPr lang="pl-PL" dirty="0" smtClean="0"/>
              <a:t>Niewidome </a:t>
            </a:r>
            <a:r>
              <a:rPr lang="pl-PL" dirty="0"/>
              <a:t>dla oczu; Fale Gamma, podczerwień, </a:t>
            </a:r>
            <a:r>
              <a:rPr lang="pl-PL" dirty="0" smtClean="0"/>
              <a:t>…</a:t>
            </a:r>
          </a:p>
          <a:p>
            <a:pPr>
              <a:buClr>
                <a:schemeClr val="accent5">
                  <a:lumMod val="40000"/>
                  <a:lumOff val="60000"/>
                </a:schemeClr>
              </a:buClr>
              <a:buSzPct val="150000"/>
            </a:pPr>
            <a:r>
              <a:rPr lang="pl-PL" dirty="0" smtClean="0"/>
              <a:t>Niesłyszalne dla uszu &lt;4 000 i &gt;16 000 </a:t>
            </a:r>
            <a:r>
              <a:rPr lang="pl-PL" dirty="0" err="1" smtClean="0"/>
              <a:t>Hz</a:t>
            </a:r>
            <a:endParaRPr lang="pl-PL" dirty="0"/>
          </a:p>
          <a:p>
            <a:pPr>
              <a:buClr>
                <a:schemeClr val="accent5">
                  <a:lumMod val="40000"/>
                  <a:lumOff val="60000"/>
                </a:schemeClr>
              </a:buClr>
              <a:buSzPct val="150000"/>
            </a:pPr>
            <a:r>
              <a:rPr lang="pl-PL" dirty="0" smtClean="0"/>
              <a:t>Niezdefiniowane; </a:t>
            </a:r>
            <a:r>
              <a:rPr lang="pl-PL" dirty="0"/>
              <a:t>Czarna materia, która daje gigantyczną grawitację, czarna energia przeciwna </a:t>
            </a:r>
            <a:r>
              <a:rPr lang="pl-PL" dirty="0" smtClean="0"/>
              <a:t>ale tylko na krańcach galaktyk</a:t>
            </a:r>
            <a:endParaRPr lang="pl-PL" dirty="0"/>
          </a:p>
          <a:p>
            <a:pPr>
              <a:buClr>
                <a:schemeClr val="accent5">
                  <a:lumMod val="40000"/>
                  <a:lumOff val="60000"/>
                </a:schemeClr>
              </a:buClr>
              <a:buSzPct val="150000"/>
            </a:pPr>
            <a:r>
              <a:rPr lang="pl-PL" dirty="0" smtClean="0"/>
              <a:t>Niewidome </a:t>
            </a:r>
            <a:r>
              <a:rPr lang="pl-PL" dirty="0"/>
              <a:t>dla wyobraźni; wszystko oprócz tego co sobie </a:t>
            </a:r>
            <a:r>
              <a:rPr lang="pl-PL" dirty="0" smtClean="0"/>
              <a:t>wyobrażamy</a:t>
            </a:r>
          </a:p>
          <a:p>
            <a:pPr>
              <a:buClr>
                <a:schemeClr val="accent5">
                  <a:lumMod val="40000"/>
                  <a:lumOff val="60000"/>
                </a:schemeClr>
              </a:buClr>
              <a:buSzPct val="150000"/>
            </a:pPr>
            <a:r>
              <a:rPr lang="pl-PL" dirty="0"/>
              <a:t>Niewidome dla </a:t>
            </a:r>
            <a:r>
              <a:rPr lang="pl-PL" dirty="0" smtClean="0"/>
              <a:t>uczuć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20613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3" t="4060" r="48595" b="73030"/>
          <a:stretch/>
        </p:blipFill>
        <p:spPr>
          <a:xfrm>
            <a:off x="3639518" y="1690688"/>
            <a:ext cx="4912963" cy="5160936"/>
          </a:xfrm>
          <a:prstGeom prst="rect">
            <a:avLst/>
          </a:prstGeom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Jesteśmy w stanie superpozycji, teraźniejszość jest przyszłością przeszłości oraz przyszłością stającą się z każdą chwilą</a:t>
            </a:r>
          </a:p>
        </p:txBody>
      </p:sp>
    </p:spTree>
    <p:extLst>
      <p:ext uri="{BB962C8B-B14F-4D97-AF65-F5344CB8AC3E}">
        <p14:creationId xmlns:p14="http://schemas.microsoft.com/office/powerpoint/2010/main" val="264071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Czas ludzi jest ograniczony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SzPct val="150000"/>
            </a:pPr>
            <a:r>
              <a:rPr lang="pl-PL" dirty="0" smtClean="0"/>
              <a:t>Forma w jakiej żyjemy częściowo ulegnie anihilacji do podstawowych form biologicznych, reszta rozproszeniu w czasoprzestrzeni w postaci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50000"/>
            </a:pPr>
            <a:r>
              <a:rPr lang="pl-PL" dirty="0" smtClean="0"/>
              <a:t>fal dźwiękowych, 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50000"/>
            </a:pPr>
            <a:r>
              <a:rPr lang="pl-PL" dirty="0" smtClean="0"/>
              <a:t>elektromagnetycznych 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50000"/>
            </a:pPr>
            <a:r>
              <a:rPr lang="pl-PL" dirty="0" smtClean="0"/>
              <a:t>kwantowej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50000"/>
            </a:pPr>
            <a:r>
              <a:rPr lang="pl-PL" dirty="0" smtClean="0"/>
              <a:t>superpozycji. W </a:t>
            </a:r>
            <a:r>
              <a:rPr lang="pl-PL" dirty="0"/>
              <a:t>2010 roku po raz pierwszy stworzono obiekt widoczny gołym okiem (0,04 mm), który znajdował się w superpozycji dwóch </a:t>
            </a:r>
            <a:r>
              <a:rPr lang="pl-PL" dirty="0" smtClean="0"/>
              <a:t>stanów. </a:t>
            </a:r>
            <a:r>
              <a:rPr lang="pl-PL" sz="2000" i="1" dirty="0" smtClean="0"/>
              <a:t>(</a:t>
            </a:r>
            <a:r>
              <a:rPr lang="pl-PL" sz="2000" i="1" dirty="0" err="1" smtClean="0"/>
              <a:t>Davide</a:t>
            </a:r>
            <a:r>
              <a:rPr lang="pl-PL" sz="2000" i="1" dirty="0" smtClean="0"/>
              <a:t> </a:t>
            </a:r>
            <a:r>
              <a:rPr lang="pl-PL" sz="2000" i="1" dirty="0" err="1"/>
              <a:t>Castelvecchi</a:t>
            </a:r>
            <a:r>
              <a:rPr lang="pl-PL" sz="2000" i="1" dirty="0"/>
              <a:t>: Macro-</a:t>
            </a:r>
            <a:r>
              <a:rPr lang="pl-PL" sz="2000" i="1" dirty="0" err="1"/>
              <a:t>Weirdness</a:t>
            </a:r>
            <a:r>
              <a:rPr lang="pl-PL" sz="2000" i="1" dirty="0"/>
              <a:t>: "Quantum </a:t>
            </a:r>
            <a:r>
              <a:rPr lang="pl-PL" sz="2000" i="1" dirty="0" err="1"/>
              <a:t>Microphone</a:t>
            </a:r>
            <a:r>
              <a:rPr lang="pl-PL" sz="2000" i="1" dirty="0"/>
              <a:t>" </a:t>
            </a:r>
            <a:r>
              <a:rPr lang="pl-PL" sz="2000" i="1" dirty="0" err="1"/>
              <a:t>Puts</a:t>
            </a:r>
            <a:r>
              <a:rPr lang="pl-PL" sz="2000" i="1" dirty="0"/>
              <a:t> </a:t>
            </a:r>
            <a:r>
              <a:rPr lang="pl-PL" sz="2000" i="1" dirty="0" err="1"/>
              <a:t>Naked-Eye</a:t>
            </a:r>
            <a:r>
              <a:rPr lang="pl-PL" sz="2000" i="1" dirty="0"/>
              <a:t> Object in 2 </a:t>
            </a:r>
            <a:r>
              <a:rPr lang="pl-PL" sz="2000" i="1" dirty="0" err="1"/>
              <a:t>Places</a:t>
            </a:r>
            <a:r>
              <a:rPr lang="pl-PL" sz="2000" i="1" dirty="0"/>
              <a:t> </a:t>
            </a:r>
            <a:r>
              <a:rPr lang="pl-PL" sz="2000" i="1" dirty="0" err="1"/>
              <a:t>at</a:t>
            </a:r>
            <a:r>
              <a:rPr lang="pl-PL" sz="2000" i="1" dirty="0"/>
              <a:t> </a:t>
            </a:r>
            <a:r>
              <a:rPr lang="pl-PL" sz="2000" i="1" dirty="0" err="1" smtClean="0"/>
              <a:t>Once</a:t>
            </a:r>
            <a:r>
              <a:rPr lang="pl-PL" sz="2000" i="1" dirty="0" smtClean="0"/>
              <a:t>. </a:t>
            </a:r>
            <a:r>
              <a:rPr lang="pl-PL" sz="2000" i="1" dirty="0" err="1" smtClean="0"/>
              <a:t>Scientific</a:t>
            </a:r>
            <a:r>
              <a:rPr lang="pl-PL" sz="2000" i="1" dirty="0" smtClean="0"/>
              <a:t> </a:t>
            </a:r>
            <a:r>
              <a:rPr lang="pl-PL" sz="2000" i="1" dirty="0"/>
              <a:t>American, 18 marca 2010</a:t>
            </a:r>
            <a:r>
              <a:rPr lang="pl-PL" sz="2000" i="1" dirty="0" smtClean="0"/>
              <a:t>.)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50000"/>
            </a:pPr>
            <a:r>
              <a:rPr lang="pl-PL" dirty="0" smtClean="0"/>
              <a:t>Wrócimy do from elementarnych, z których powstaliśmy, a z nich może powstać wszystko </a:t>
            </a:r>
            <a:r>
              <a:rPr lang="pl-PL" dirty="0" smtClean="0"/>
              <a:t>inne coś w sensie reinkarnacji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93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tx2">
                  <a:lumMod val="40000"/>
                  <a:lumOff val="60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Przyszłość biologiczna, cyfrowa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>
                  <a:lumMod val="40000"/>
                  <a:lumOff val="60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Wobec wielkości znanego nam świata można stwierdzić, że nie mamy przyszłości poza nauką, wyobraźnią i hipotezami. 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Wystarczy wysłać genom człowieka w przyszłość. W nim zapisana jest cała nasza struktura  i potencjał rozwojowy, trudno będzie mu jednak przetrwać.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Inną możliwością jest cyfrowa forma naszego ciała i mózgu wraz z dorobkiem ludzkości wysłana do serwerów czterobitowym kodem adenina-</a:t>
            </a:r>
            <a:r>
              <a:rPr lang="pl-PL" dirty="0" err="1" smtClean="0">
                <a:solidFill>
                  <a:schemeClr val="bg1"/>
                </a:solidFill>
              </a:rPr>
              <a:t>guazyna</a:t>
            </a:r>
            <a:r>
              <a:rPr lang="pl-PL" dirty="0" smtClean="0">
                <a:solidFill>
                  <a:schemeClr val="bg1"/>
                </a:solidFill>
              </a:rPr>
              <a:t>, cytozyna-adenina. 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buSzPct val="150000"/>
            </a:pPr>
            <a:r>
              <a:rPr lang="pl-PL" dirty="0" smtClean="0">
                <a:solidFill>
                  <a:schemeClr val="bg1"/>
                </a:solidFill>
              </a:rPr>
              <a:t>W odpowiednich warunkach w obu wersjach rozwinie się z niego człowiek.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8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37127" y="1329799"/>
            <a:ext cx="1061219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i="1" dirty="0" err="1" smtClean="0">
                <a:solidFill>
                  <a:prstClr val="black"/>
                </a:solidFill>
              </a:rPr>
              <a:t>Artif</a:t>
            </a:r>
            <a:r>
              <a:rPr lang="pl-PL" sz="2400" i="1" dirty="0" smtClean="0">
                <a:solidFill>
                  <a:prstClr val="black"/>
                </a:solidFill>
              </a:rPr>
              <a:t> DNA PNA XNA. 2013 Apr-Jun;4(2):37-8.</a:t>
            </a:r>
          </a:p>
          <a:p>
            <a:r>
              <a:rPr lang="pl-PL" sz="2400" i="1" dirty="0" err="1" smtClean="0">
                <a:solidFill>
                  <a:prstClr val="black"/>
                </a:solidFill>
              </a:rPr>
              <a:t>Digitizing</a:t>
            </a:r>
            <a:r>
              <a:rPr lang="pl-PL" sz="2400" i="1" dirty="0" smtClean="0">
                <a:solidFill>
                  <a:prstClr val="black"/>
                </a:solidFill>
              </a:rPr>
              <a:t> </a:t>
            </a:r>
            <a:r>
              <a:rPr lang="pl-PL" sz="2400" i="1" dirty="0" err="1" smtClean="0">
                <a:solidFill>
                  <a:prstClr val="black"/>
                </a:solidFill>
              </a:rPr>
              <a:t>humanity</a:t>
            </a:r>
            <a:r>
              <a:rPr lang="pl-PL" sz="2400" i="1" dirty="0" smtClean="0">
                <a:solidFill>
                  <a:prstClr val="black"/>
                </a:solidFill>
              </a:rPr>
              <a:t>.</a:t>
            </a:r>
          </a:p>
          <a:p>
            <a:r>
              <a:rPr lang="pl-PL" sz="2400" i="1" dirty="0" smtClean="0">
                <a:solidFill>
                  <a:prstClr val="black"/>
                </a:solidFill>
              </a:rPr>
              <a:t>Sekator RD, </a:t>
            </a:r>
            <a:r>
              <a:rPr lang="pl-PL" sz="2400" i="1" dirty="0" err="1" smtClean="0">
                <a:solidFill>
                  <a:prstClr val="black"/>
                </a:solidFill>
              </a:rPr>
              <a:t>O'Driscoll</a:t>
            </a:r>
            <a:r>
              <a:rPr lang="pl-PL" sz="2400" i="1" dirty="0" smtClean="0">
                <a:solidFill>
                  <a:prstClr val="black"/>
                </a:solidFill>
              </a:rPr>
              <a:t> A.</a:t>
            </a:r>
          </a:p>
          <a:p>
            <a:endParaRPr lang="pl-PL" sz="2800" dirty="0" smtClean="0">
              <a:solidFill>
                <a:prstClr val="black"/>
              </a:solidFill>
            </a:endParaRPr>
          </a:p>
          <a:p>
            <a:endParaRPr lang="pl-PL" sz="2800" dirty="0" smtClean="0">
              <a:solidFill>
                <a:prstClr val="black"/>
              </a:solidFill>
            </a:endParaRPr>
          </a:p>
          <a:p>
            <a:r>
              <a:rPr lang="pl-PL" sz="2800" dirty="0">
                <a:solidFill>
                  <a:prstClr val="black"/>
                </a:solidFill>
              </a:rPr>
              <a:t>Zastosowanie syntetycznego DNA </a:t>
            </a:r>
            <a:r>
              <a:rPr lang="pl-PL" sz="2800" i="1" dirty="0">
                <a:solidFill>
                  <a:prstClr val="black"/>
                </a:solidFill>
              </a:rPr>
              <a:t>ex vivo </a:t>
            </a:r>
            <a:r>
              <a:rPr lang="pl-PL" sz="2800" dirty="0">
                <a:solidFill>
                  <a:prstClr val="black"/>
                </a:solidFill>
              </a:rPr>
              <a:t>jako nośnika informacji o dużej pojemności jest dobrze udokumentowane. </a:t>
            </a:r>
            <a:endParaRPr lang="pl-PL" sz="2800" dirty="0" smtClean="0">
              <a:solidFill>
                <a:prstClr val="black"/>
              </a:solidFill>
            </a:endParaRPr>
          </a:p>
          <a:p>
            <a:r>
              <a:rPr lang="pl-PL" sz="2800" dirty="0" smtClean="0">
                <a:solidFill>
                  <a:prstClr val="black"/>
                </a:solidFill>
              </a:rPr>
              <a:t>Rozważamy </a:t>
            </a:r>
            <a:r>
              <a:rPr lang="pl-PL" sz="2800" dirty="0">
                <a:solidFill>
                  <a:prstClr val="black"/>
                </a:solidFill>
              </a:rPr>
              <a:t>możliwość włączenia syntetycznego DNA jako części ludzkiego genomu; dostarczenie ostatecznej, dostępnej bazy danych historii pacjenta </a:t>
            </a:r>
            <a:r>
              <a:rPr lang="pl-PL" sz="2800" i="1" dirty="0">
                <a:solidFill>
                  <a:prstClr val="black"/>
                </a:solidFill>
              </a:rPr>
              <a:t>in vivo</a:t>
            </a:r>
            <a:r>
              <a:rPr lang="pl-PL" sz="28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974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5648" y="482034"/>
            <a:ext cx="118510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err="1" smtClean="0">
                <a:solidFill>
                  <a:schemeClr val="bg1"/>
                </a:solidFill>
              </a:rPr>
              <a:t>Evolgenome</a:t>
            </a:r>
            <a:r>
              <a:rPr lang="en-US" sz="2000" i="1" dirty="0" smtClean="0">
                <a:solidFill>
                  <a:schemeClr val="bg1"/>
                </a:solidFill>
              </a:rPr>
              <a:t>: Justin Kao, "Digitizing the Genome: How using your DNA will be as common as using your smartphone"</a:t>
            </a:r>
          </a:p>
          <a:p>
            <a:r>
              <a:rPr lang="en-US" sz="2000" i="1" dirty="0" smtClean="0">
                <a:solidFill>
                  <a:schemeClr val="bg1"/>
                </a:solidFill>
              </a:rPr>
              <a:t>Justin Kao headshot</a:t>
            </a:r>
          </a:p>
          <a:p>
            <a:r>
              <a:rPr lang="en-US" sz="2000" i="1" dirty="0" smtClean="0">
                <a:solidFill>
                  <a:schemeClr val="bg1"/>
                </a:solidFill>
              </a:rPr>
              <a:t>DECEMBER 13, 2017 - 12:00PM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660" y="4181190"/>
            <a:ext cx="2571750" cy="2543175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175647" y="1639115"/>
            <a:ext cx="1159273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Nasze rozumienie ludzkiego genomu przyspiesza wykładniczo. W ciągu następnej dekady zsekwencjonowane zostaną dziesiątki lub setki milionów ludzi, a dane z genomiki prawdopodobnie przekroczą dane wygenerowane przez </a:t>
            </a:r>
            <a:r>
              <a:rPr lang="pl-PL" sz="2800" dirty="0" err="1" smtClean="0">
                <a:solidFill>
                  <a:schemeClr val="bg1"/>
                </a:solidFill>
              </a:rPr>
              <a:t>Twittera</a:t>
            </a:r>
            <a:r>
              <a:rPr lang="pl-PL" sz="2800" dirty="0" smtClean="0">
                <a:solidFill>
                  <a:schemeClr val="bg1"/>
                </a:solidFill>
              </a:rPr>
              <a:t> lub </a:t>
            </a:r>
            <a:r>
              <a:rPr lang="pl-PL" sz="2800" dirty="0" err="1" smtClean="0">
                <a:solidFill>
                  <a:schemeClr val="bg1"/>
                </a:solidFill>
              </a:rPr>
              <a:t>Youtube</a:t>
            </a:r>
            <a:r>
              <a:rPr lang="pl-PL" sz="2800" dirty="0" smtClean="0">
                <a:solidFill>
                  <a:schemeClr val="bg1"/>
                </a:solidFill>
              </a:rPr>
              <a:t>. Jednak bez możliwości przekazania genomiki programistom innowacje pozostaną ograniczone</a:t>
            </a:r>
            <a:r>
              <a:rPr lang="pl-PL" sz="28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785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28" y="15240"/>
            <a:ext cx="12246428" cy="6858000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0" y="5450265"/>
            <a:ext cx="620721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 smtClean="0"/>
              <a:t>DNA w krystalografii rentgenowskiej</a:t>
            </a:r>
          </a:p>
          <a:p>
            <a:r>
              <a:rPr lang="pl-PL" sz="2400" dirty="0" err="1"/>
              <a:t>Rosalind</a:t>
            </a:r>
            <a:r>
              <a:rPr lang="pl-PL" sz="2400" dirty="0"/>
              <a:t> </a:t>
            </a:r>
            <a:r>
              <a:rPr lang="pl-PL" sz="2400" dirty="0" smtClean="0"/>
              <a:t>Franklin, Maurice’a Wilkins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783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18458</TotalTime>
  <Words>2633</Words>
  <Application>Microsoft Office PowerPoint</Application>
  <PresentationFormat>Panoramiczny</PresentationFormat>
  <Paragraphs>147</Paragraphs>
  <Slides>40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5" baseType="lpstr">
      <vt:lpstr>Adobe Garamond Pro</vt:lpstr>
      <vt:lpstr>Arial</vt:lpstr>
      <vt:lpstr>Calibri</vt:lpstr>
      <vt:lpstr>Calibri Light</vt:lpstr>
      <vt:lpstr>Motyw pakietu Office</vt:lpstr>
      <vt:lpstr>Fenomen tego co nadchodzi</vt:lpstr>
      <vt:lpstr>Fenomen</vt:lpstr>
      <vt:lpstr>Nasza przyszłość ma swoje granice</vt:lpstr>
      <vt:lpstr>Poznanie</vt:lpstr>
      <vt:lpstr>Czas ludzi jest ograniczony</vt:lpstr>
      <vt:lpstr>Przyszłość biologiczna, cyfrowa</vt:lpstr>
      <vt:lpstr>Prezentacja programu PowerPoint</vt:lpstr>
      <vt:lpstr>Prezentacja programu PowerPoint</vt:lpstr>
      <vt:lpstr>Prezentacja programu PowerPoint</vt:lpstr>
      <vt:lpstr>Fenomenologia przyszłości</vt:lpstr>
      <vt:lpstr>Logika ograniczoności</vt:lpstr>
      <vt:lpstr>Ontologia i istnienie</vt:lpstr>
      <vt:lpstr>Drugie życie</vt:lpstr>
      <vt:lpstr>W poszukiwaniu przyszłości</vt:lpstr>
      <vt:lpstr>Prezentacja programu PowerPoint</vt:lpstr>
      <vt:lpstr>Prezentacja programu PowerPoint</vt:lpstr>
      <vt:lpstr>Postępy nauki są formą naszej przyszłości</vt:lpstr>
      <vt:lpstr>Bionic man</vt:lpstr>
      <vt:lpstr>Nieprzyszłość</vt:lpstr>
      <vt:lpstr>Prezentacja programu PowerPoint</vt:lpstr>
      <vt:lpstr>Czarna materia i czarna energia</vt:lpstr>
      <vt:lpstr>Deus Osobliwość</vt:lpstr>
      <vt:lpstr>Ideolandia</vt:lpstr>
      <vt:lpstr>Mia w bibliotece szuka Elfoe</vt:lpstr>
      <vt:lpstr>Wynik skanowania</vt:lpstr>
      <vt:lpstr>Strefa Emo</vt:lpstr>
      <vt:lpstr>Info</vt:lpstr>
      <vt:lpstr>Pytanie</vt:lpstr>
      <vt:lpstr>Odnalazła Elfoe</vt:lpstr>
      <vt:lpstr>Względność świata</vt:lpstr>
      <vt:lpstr>Cztery wymiary</vt:lpstr>
      <vt:lpstr>Psychologia, kolejny obok wyobraźni wymiar świata</vt:lpstr>
      <vt:lpstr>Psychologia </vt:lpstr>
      <vt:lpstr>Filozofia przyszłości</vt:lpstr>
      <vt:lpstr>Filozofia vs nauka</vt:lpstr>
      <vt:lpstr>Edyta Stein, list do papieża Piusa XI</vt:lpstr>
      <vt:lpstr>Edyta Stein</vt:lpstr>
      <vt:lpstr>Rozmowy o pokoju, misje</vt:lpstr>
      <vt:lpstr>Relacje sztuki, filozofii i medycyny co do fenomenu przyszłości</vt:lpstr>
      <vt:lpstr>Jesteśmy w stanie superpozycji, teraźniejszość jest przyszłością przeszłości oraz przyszłością stającą się z każdą chwilą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wyobraźni</dc:title>
  <dc:creator>Jacek Rudnicki</dc:creator>
  <cp:lastModifiedBy>Jacek Rudnicki</cp:lastModifiedBy>
  <cp:revision>71</cp:revision>
  <dcterms:created xsi:type="dcterms:W3CDTF">2019-11-24T05:55:36Z</dcterms:created>
  <dcterms:modified xsi:type="dcterms:W3CDTF">2020-01-06T11:19:59Z</dcterms:modified>
</cp:coreProperties>
</file>